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sldIdLst>
    <p:sldId id="256" r:id="rId2"/>
    <p:sldId id="258" r:id="rId3"/>
    <p:sldId id="257" r:id="rId4"/>
    <p:sldId id="261" r:id="rId5"/>
    <p:sldId id="262" r:id="rId6"/>
    <p:sldId id="259" r:id="rId7"/>
    <p:sldId id="260"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48"/>
  </p:normalViewPr>
  <p:slideViewPr>
    <p:cSldViewPr snapToGrid="0" snapToObjects="1">
      <p:cViewPr varScale="1">
        <p:scale>
          <a:sx n="113" d="100"/>
          <a:sy n="113" d="100"/>
        </p:scale>
        <p:origin x="52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g>
</file>

<file path=ppt/media/image3.tiff>
</file>

<file path=ppt/media/image4.tiff>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DDA51639-B2D6-4652-B8C3-1B4C224A7BAF}" type="datetimeFigureOut">
              <a:rPr lang="en-US" dirty="0"/>
              <a:t>2/19/20</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1A6AA8-A04B-4104-9AE2-BD48D340E27F}" type="datetimeFigureOut">
              <a:rPr lang="en-US" dirty="0"/>
              <a:t>2/19/20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E0BF79-FAC6-4A96-8DE1-F7B82E2E1652}" type="datetimeFigureOut">
              <a:rPr lang="en-US" dirty="0"/>
              <a:t>2/19/20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FF5DD9-2C52-442D-92E2-8072C0C3D7CD}" type="datetimeFigureOut">
              <a:rPr lang="en-US" dirty="0"/>
              <a:t>2/19/20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44961B7-6B89-48AB-966F-622E2788EECC}" type="datetimeFigureOut">
              <a:rPr lang="en-US" dirty="0"/>
              <a:t>2/19/20</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dirty="0"/>
              <a:t>2/19/20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dirty="0"/>
              <a:t>2/19/20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dirty="0"/>
              <a:t>2/19/20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dirty="0"/>
              <a:t>2/19/20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1CF131DD-A141-4471-BCF9-C6073EDD7E20}" type="datetimeFigureOut">
              <a:rPr lang="en-US" dirty="0"/>
              <a:t>2/19/20</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AB334A90-EB03-42F3-8859-2C2B2724C058}" type="datetimeFigureOut">
              <a:rPr lang="en-US" dirty="0"/>
              <a:t>2/19/20</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BC48EC7-AF6A-48D3-8284-14BACBEBDD84}" type="datetimeFigureOut">
              <a:rPr lang="en-US" dirty="0"/>
              <a:t>2/19/20</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business2community.com/business-innovation/how-fintech-is-disrupting-and-innovating-the-financial-services-we-use-02058744" TargetMode="External"/><Relationship Id="rId2" Type="http://schemas.openxmlformats.org/officeDocument/2006/relationships/hyperlink" Target="https://vocal.media/theChain/applications-of-blockchain-outside-of-financial-services" TargetMode="External"/><Relationship Id="rId1" Type="http://schemas.openxmlformats.org/officeDocument/2006/relationships/slideLayout" Target="../slideLayouts/slideLayout2.xml"/><Relationship Id="rId4" Type="http://schemas.openxmlformats.org/officeDocument/2006/relationships/hyperlink" Target="https://www.forbes.com/sites/ciocentral/2018/07/10/how-fintech-initiatives-are-driving-financial-services-innovation/#335dc73554f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026F13-499B-4EC7-B5BA-99A52E90C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2" name="Rectangle 11">
            <a:extLst>
              <a:ext uri="{FF2B5EF4-FFF2-40B4-BE49-F238E27FC236}">
                <a16:creationId xmlns:a16="http://schemas.microsoft.com/office/drawing/2014/main" id="{6D4A3EB8-C534-4357-BED1-BD13786224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0BC3BB7D-E51B-104D-B58E-9B87421E974D}"/>
              </a:ext>
            </a:extLst>
          </p:cNvPr>
          <p:cNvSpPr>
            <a:spLocks noGrp="1"/>
          </p:cNvSpPr>
          <p:nvPr>
            <p:ph type="ctrTitle"/>
          </p:nvPr>
        </p:nvSpPr>
        <p:spPr>
          <a:xfrm>
            <a:off x="5353249" y="1348844"/>
            <a:ext cx="5716338" cy="3042706"/>
          </a:xfrm>
        </p:spPr>
        <p:txBody>
          <a:bodyPr>
            <a:normAutofit/>
          </a:bodyPr>
          <a:lstStyle/>
          <a:p>
            <a:r>
              <a:rPr lang="en-US" sz="5600"/>
              <a:t>Case4: Bringing the ‘fin’ back to fintech</a:t>
            </a:r>
          </a:p>
        </p:txBody>
      </p:sp>
      <p:sp>
        <p:nvSpPr>
          <p:cNvPr id="3" name="Subtitle 2">
            <a:extLst>
              <a:ext uri="{FF2B5EF4-FFF2-40B4-BE49-F238E27FC236}">
                <a16:creationId xmlns:a16="http://schemas.microsoft.com/office/drawing/2014/main" id="{37CD2764-E1E9-7044-B045-9081868407C7}"/>
              </a:ext>
            </a:extLst>
          </p:cNvPr>
          <p:cNvSpPr>
            <a:spLocks noGrp="1"/>
          </p:cNvSpPr>
          <p:nvPr>
            <p:ph type="subTitle" idx="1"/>
          </p:nvPr>
        </p:nvSpPr>
        <p:spPr>
          <a:xfrm>
            <a:off x="5533786" y="4682062"/>
            <a:ext cx="5355264" cy="950976"/>
          </a:xfrm>
        </p:spPr>
        <p:txBody>
          <a:bodyPr>
            <a:normAutofit/>
          </a:bodyPr>
          <a:lstStyle/>
          <a:p>
            <a:pPr>
              <a:spcAft>
                <a:spcPts val="600"/>
              </a:spcAft>
            </a:pPr>
            <a:r>
              <a:rPr lang="en-US"/>
              <a:t>Vandana Anand</a:t>
            </a:r>
          </a:p>
        </p:txBody>
      </p:sp>
      <p:sp>
        <p:nvSpPr>
          <p:cNvPr id="14" name="Rectangle 13">
            <a:extLst>
              <a:ext uri="{FF2B5EF4-FFF2-40B4-BE49-F238E27FC236}">
                <a16:creationId xmlns:a16="http://schemas.microsoft.com/office/drawing/2014/main" id="{3FA13F65-6422-4EBC-B70B-E95950B286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a:extLst>
              <a:ext uri="{FF2B5EF4-FFF2-40B4-BE49-F238E27FC236}">
                <a16:creationId xmlns:a16="http://schemas.microsoft.com/office/drawing/2014/main" id="{74EC5015-DFE8-4264-BCD5-E4D5A3EEFA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chemeClr val="tx1">
                <a:lumMod val="75000"/>
                <a:lumOff val="2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6A8CE91-4412-4504-94E5-903CCFE92F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chemeClr val="tx1">
                <a:lumMod val="75000"/>
                <a:lumOff val="2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C3B8F69-5432-41A9-80AA-ECBDFA57E7D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chemeClr val="tx1">
                <a:lumMod val="75000"/>
                <a:lumOff val="25000"/>
              </a:schemeClr>
            </a:solidFill>
            <a:miter lim="800000"/>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B33590F7-4FBC-294A-8C3C-75AF1A05B982}"/>
              </a:ext>
            </a:extLst>
          </p:cNvPr>
          <p:cNvPicPr>
            <a:picLocks noChangeAspect="1"/>
          </p:cNvPicPr>
          <p:nvPr/>
        </p:nvPicPr>
        <p:blipFill rotWithShape="1">
          <a:blip r:embed="rId2"/>
          <a:srcRect l="21298" r="24061"/>
          <a:stretch/>
        </p:blipFill>
        <p:spPr>
          <a:xfrm>
            <a:off x="632762" y="621791"/>
            <a:ext cx="4606188" cy="5614416"/>
          </a:xfrm>
          <a:prstGeom prst="rect">
            <a:avLst/>
          </a:prstGeom>
        </p:spPr>
      </p:pic>
    </p:spTree>
    <p:extLst>
      <p:ext uri="{BB962C8B-B14F-4D97-AF65-F5344CB8AC3E}">
        <p14:creationId xmlns:p14="http://schemas.microsoft.com/office/powerpoint/2010/main" val="692410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0AE3F-4526-4549-8F57-C6CC48CB598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19120C6-A500-F64B-88C1-D7D5A7A95599}"/>
              </a:ext>
            </a:extLst>
          </p:cNvPr>
          <p:cNvSpPr>
            <a:spLocks noGrp="1"/>
          </p:cNvSpPr>
          <p:nvPr>
            <p:ph idx="1"/>
          </p:nvPr>
        </p:nvSpPr>
        <p:spPr>
          <a:xfrm>
            <a:off x="1066800" y="3157811"/>
            <a:ext cx="10210800" cy="3371991"/>
          </a:xfrm>
        </p:spPr>
        <p:txBody>
          <a:bodyPr>
            <a:normAutofit lnSpcReduction="10000"/>
          </a:bodyPr>
          <a:lstStyle/>
          <a:p>
            <a:r>
              <a:rPr lang="en-US" dirty="0"/>
              <a:t>Recent endeavors such as bitcoin and block chain have given rise to the industry of FinTech. </a:t>
            </a:r>
          </a:p>
          <a:p>
            <a:r>
              <a:rPr lang="en-US" dirty="0"/>
              <a:t>FinTech is the combination of the financial business as well as utilizing technology to deliver financial needs to customers. </a:t>
            </a:r>
          </a:p>
          <a:p>
            <a:r>
              <a:rPr lang="en-US" dirty="0"/>
              <a:t>Blockchain allows data to be encrypted for any purpose, whether it be for medical data or security to be shared between companies and individuals and limits data fraud.</a:t>
            </a:r>
          </a:p>
          <a:p>
            <a:r>
              <a:rPr lang="en-US" dirty="0"/>
              <a:t>Bitcoin an electronic cash system that allows people to make online payments without an intermediary, called cryptocurrency. Basically, it was a way to bypass the government current controls and third-party payment processing intermediaries. The transactions were made secure by blockchain technology, which raised public awareness about the potential impact it could have on the way people live. </a:t>
            </a:r>
          </a:p>
        </p:txBody>
      </p:sp>
      <p:pic>
        <p:nvPicPr>
          <p:cNvPr id="4" name="Picture 3">
            <a:extLst>
              <a:ext uri="{FF2B5EF4-FFF2-40B4-BE49-F238E27FC236}">
                <a16:creationId xmlns:a16="http://schemas.microsoft.com/office/drawing/2014/main" id="{AAC676E6-7560-2740-83A6-960A66D9F43A}"/>
              </a:ext>
            </a:extLst>
          </p:cNvPr>
          <p:cNvPicPr>
            <a:picLocks noChangeAspect="1"/>
          </p:cNvPicPr>
          <p:nvPr/>
        </p:nvPicPr>
        <p:blipFill>
          <a:blip r:embed="rId2"/>
          <a:stretch>
            <a:fillRect/>
          </a:stretch>
        </p:blipFill>
        <p:spPr>
          <a:xfrm>
            <a:off x="7890412" y="356773"/>
            <a:ext cx="3807596" cy="2514600"/>
          </a:xfrm>
          <a:prstGeom prst="rect">
            <a:avLst/>
          </a:prstGeom>
        </p:spPr>
      </p:pic>
    </p:spTree>
    <p:extLst>
      <p:ext uri="{BB962C8B-B14F-4D97-AF65-F5344CB8AC3E}">
        <p14:creationId xmlns:p14="http://schemas.microsoft.com/office/powerpoint/2010/main" val="1540355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7775E-B672-E748-95B4-18EF98B39BFC}"/>
              </a:ext>
            </a:extLst>
          </p:cNvPr>
          <p:cNvSpPr>
            <a:spLocks noGrp="1"/>
          </p:cNvSpPr>
          <p:nvPr>
            <p:ph type="title"/>
          </p:nvPr>
        </p:nvSpPr>
        <p:spPr/>
        <p:txBody>
          <a:bodyPr/>
          <a:lstStyle/>
          <a:p>
            <a:r>
              <a:rPr lang="en-US" dirty="0"/>
              <a:t>The Rise of FinTech</a:t>
            </a:r>
          </a:p>
        </p:txBody>
      </p:sp>
      <p:sp>
        <p:nvSpPr>
          <p:cNvPr id="3" name="Content Placeholder 2">
            <a:extLst>
              <a:ext uri="{FF2B5EF4-FFF2-40B4-BE49-F238E27FC236}">
                <a16:creationId xmlns:a16="http://schemas.microsoft.com/office/drawing/2014/main" id="{6FA8EE11-6FBF-9D4B-9A04-8D7BE28C588D}"/>
              </a:ext>
            </a:extLst>
          </p:cNvPr>
          <p:cNvSpPr>
            <a:spLocks noGrp="1"/>
          </p:cNvSpPr>
          <p:nvPr>
            <p:ph idx="1"/>
          </p:nvPr>
        </p:nvSpPr>
        <p:spPr>
          <a:xfrm>
            <a:off x="1066800" y="1790162"/>
            <a:ext cx="10058399" cy="4425244"/>
          </a:xfrm>
        </p:spPr>
        <p:txBody>
          <a:bodyPr>
            <a:normAutofit fontScale="77500" lnSpcReduction="20000"/>
          </a:bodyPr>
          <a:lstStyle/>
          <a:p>
            <a:r>
              <a:rPr lang="en-US" b="1" dirty="0"/>
              <a:t>What do you think about the rise of FinTech in the world ?  Fad or here to stay ? Why do you think this way ? Give examples of FinTech (that are not mentioned in the article) for what you are seeing in the real world.</a:t>
            </a:r>
          </a:p>
          <a:p>
            <a:pPr lvl="1"/>
            <a:r>
              <a:rPr lang="en-US" dirty="0"/>
              <a:t>I believe that FinTech is going to be present and advance in the future. Ever since block chain and bitcoin was released as a concept to the public, people have thought of more ideas that can be of use to the world and change the way we live. For example, years from now physical cash will probably be a historic term, meaning people would have not even heard of it because all money could be transferred digitally. Blockchain can advance as data is growing by the minute. The article also mentions that eight of the world’s ten biggest investment banks are expected to implement blockchain. I see a lot of potential as there are many areas where FinTech can expand upon and I believe we will be seeing that in the near future. </a:t>
            </a:r>
          </a:p>
          <a:p>
            <a:pPr marL="274320" lvl="1" indent="0">
              <a:buNone/>
            </a:pPr>
            <a:r>
              <a:rPr lang="en-US" sz="1800" b="1" dirty="0"/>
              <a:t>Do you think FinTech is a threat or an enabler for the Banking and Finance industries? Explain your thinking on both sides of that question (Threats and Enabler). </a:t>
            </a:r>
            <a:r>
              <a:rPr lang="en-US" sz="1800" dirty="0"/>
              <a:t> </a:t>
            </a:r>
          </a:p>
          <a:p>
            <a:pPr lvl="1"/>
            <a:r>
              <a:rPr lang="en-US" sz="1500" dirty="0"/>
              <a:t>FinTech can be both an enabler and a threat. The enabler is that as more and more data become available, it could be be encrypted and transferred digitally to individuals and companies with ease whether it be getting access to medical records or money. However, it could also give rise to hackers </a:t>
            </a:r>
            <a:r>
              <a:rPr lang="en-US" dirty="0"/>
              <a:t>as well as security and data fraud in which our data could be taken into the wrong hands as the data can be viewed by anyone, leading to increased risk and lack of privacy. </a:t>
            </a:r>
          </a:p>
          <a:p>
            <a:r>
              <a:rPr lang="en-US" b="1" dirty="0"/>
              <a:t>What are your thoughts on adoption of Fintech for now and in the future?  What are the barriers ? How can we overcome these barriers that you see?</a:t>
            </a:r>
          </a:p>
          <a:p>
            <a:pPr lvl="1"/>
            <a:r>
              <a:rPr lang="en-US" dirty="0"/>
              <a:t>I believe the adoption of FinTech is great considering that companies in the financial industry decided to revamp and advance their methods of providing financial services to their customers. In the past 10 years, banks were facing increasing costs on their products and services as additional features were needed to maintain their business such as customer identity checks. As more banks are opting to get into FinTech, the adoption of this new strategy is estimated to cut costs by 30% or $8-$12 billion in the future. The barriers may include acceptance of this new strategy of combining financial services and technology as well as concerns with data privacy. Of course there may be customers who prefer to use more traditional services to manage and invest their money, but overall in this age where technology is becoming a prominent part of our lives, it will be easier to make people aware about the vast benefits of utilizing FinTech, blockchain, and cryptocurrencies. Data privacy has and will be a big concern for many people, especially with the data being accessible by a lot of people. However, with increasing security and advanced blockchain implementation, data can be more protected and encrypted. </a:t>
            </a:r>
          </a:p>
        </p:txBody>
      </p:sp>
    </p:spTree>
    <p:extLst>
      <p:ext uri="{BB962C8B-B14F-4D97-AF65-F5344CB8AC3E}">
        <p14:creationId xmlns:p14="http://schemas.microsoft.com/office/powerpoint/2010/main" val="874453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B2BAF-C58A-374B-91BD-F87EBFCBC892}"/>
              </a:ext>
            </a:extLst>
          </p:cNvPr>
          <p:cNvSpPr>
            <a:spLocks noGrp="1"/>
          </p:cNvSpPr>
          <p:nvPr>
            <p:ph type="title"/>
          </p:nvPr>
        </p:nvSpPr>
        <p:spPr/>
        <p:txBody>
          <a:bodyPr>
            <a:normAutofit fontScale="90000"/>
          </a:bodyPr>
          <a:lstStyle/>
          <a:p>
            <a:r>
              <a:rPr lang="en-US" dirty="0"/>
              <a:t>Benefits and Challenges of FinTech</a:t>
            </a:r>
          </a:p>
        </p:txBody>
      </p:sp>
      <p:sp>
        <p:nvSpPr>
          <p:cNvPr id="3" name="Content Placeholder 2">
            <a:extLst>
              <a:ext uri="{FF2B5EF4-FFF2-40B4-BE49-F238E27FC236}">
                <a16:creationId xmlns:a16="http://schemas.microsoft.com/office/drawing/2014/main" id="{A96D2461-3FA7-C846-B62D-57947998FFA1}"/>
              </a:ext>
            </a:extLst>
          </p:cNvPr>
          <p:cNvSpPr>
            <a:spLocks noGrp="1"/>
          </p:cNvSpPr>
          <p:nvPr>
            <p:ph idx="1"/>
          </p:nvPr>
        </p:nvSpPr>
        <p:spPr>
          <a:xfrm>
            <a:off x="1066800" y="1748393"/>
            <a:ext cx="10058400" cy="4467013"/>
          </a:xfrm>
        </p:spPr>
        <p:txBody>
          <a:bodyPr>
            <a:normAutofit fontScale="77500" lnSpcReduction="20000"/>
          </a:bodyPr>
          <a:lstStyle/>
          <a:p>
            <a:endParaRPr lang="en-US" dirty="0"/>
          </a:p>
          <a:p>
            <a:r>
              <a:rPr lang="en-US" b="1" dirty="0"/>
              <a:t>There are many benefits and challenges with FinTech (financial,  process, perceptions, people, legal, technology, and etc.) . Which ones really stood out to you as important, and why ?  Give your top 2 benefits and top 2 challenges.</a:t>
            </a:r>
          </a:p>
          <a:p>
            <a:pPr lvl="1"/>
            <a:r>
              <a:rPr lang="en-US" dirty="0"/>
              <a:t>The two benefits of FinTech that are important is that it provides a new age of utilizing technology to provide financial services and digitalizing information, making it easier to transfer and protect data. For example, banks such as TD Bank and Fidelity Investments have a voice detecting feature that authenticates a customer’s identity in order to access their finances. This makes it easier for the customer, the customer service team, and the company to validate the customer’s identity and prevent fraud. In addition, Bank of America has a chatting feature in which customers can text a virtual assistant about issues or navigating through their account. Using these technological upgrades in the banking industry has revolutionized the way people think about financial services as well as manage their money. Now, data and even confidential information can be encrypted and sent to other institutions securely. Again, the process of transferring is made easier, it is digital, and less prone to get misplaced. Overall, utilizing technology in the financial setting has made it easier to perform certain tasks. </a:t>
            </a:r>
          </a:p>
          <a:p>
            <a:pPr lvl="1"/>
            <a:r>
              <a:rPr lang="en-US" dirty="0"/>
              <a:t>The two challenges of FinTech is now that most of the financial industry is electing to use technology, they will have to keep updating and investing in them to keep up with the competition. Companies that cannot keep up with this will have a difficult time. It also makes companies more vulnerable to data breaches because of the highly digitized information, making it easier for people to access and can put the company and customers in high danger. </a:t>
            </a:r>
          </a:p>
          <a:p>
            <a:r>
              <a:rPr lang="en-US" b="1" dirty="0"/>
              <a:t>Would you personally trust using Blockchain and FinTech with your own money ? Explain why or why not. Can you give an example of an experience with technology that drove your answer. </a:t>
            </a:r>
          </a:p>
          <a:p>
            <a:pPr lvl="1"/>
            <a:r>
              <a:rPr lang="en-US" dirty="0"/>
              <a:t>Personally, I would invest in FinTech because of its potential to change the banking industry and how customers invest and manage their money. However, I would not invest in blockchain and bitcoin because of how unpredictable it is. For example, I remember a couple years ago when bitcoin was a trending concept and many people were investing in it. There were stories of how people became millionaires by investing in the cryptocurrencies. However, the value of bitcoin has dramatically fluctuated over the years. In 2018, it was at its peak, nearing about $14,000 in value. Just last year in January 2019, the value was estimated to be $3,000. Because of the high risk associated with investing in cryptocurrencies and blockchain, I would not want to invest in it. </a:t>
            </a:r>
          </a:p>
        </p:txBody>
      </p:sp>
    </p:spTree>
    <p:extLst>
      <p:ext uri="{BB962C8B-B14F-4D97-AF65-F5344CB8AC3E}">
        <p14:creationId xmlns:p14="http://schemas.microsoft.com/office/powerpoint/2010/main" val="2426744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86657-D184-DD4F-AFC2-09568273247D}"/>
              </a:ext>
            </a:extLst>
          </p:cNvPr>
          <p:cNvSpPr>
            <a:spLocks noGrp="1"/>
          </p:cNvSpPr>
          <p:nvPr>
            <p:ph type="title"/>
          </p:nvPr>
        </p:nvSpPr>
        <p:spPr/>
        <p:txBody>
          <a:bodyPr/>
          <a:lstStyle/>
          <a:p>
            <a:r>
              <a:rPr lang="en-US" dirty="0"/>
              <a:t>FinTech Strategies</a:t>
            </a:r>
          </a:p>
        </p:txBody>
      </p:sp>
      <p:sp>
        <p:nvSpPr>
          <p:cNvPr id="3" name="Content Placeholder 2">
            <a:extLst>
              <a:ext uri="{FF2B5EF4-FFF2-40B4-BE49-F238E27FC236}">
                <a16:creationId xmlns:a16="http://schemas.microsoft.com/office/drawing/2014/main" id="{380BCA94-F309-0C49-A5C2-B79D4575D5CB}"/>
              </a:ext>
            </a:extLst>
          </p:cNvPr>
          <p:cNvSpPr>
            <a:spLocks noGrp="1"/>
          </p:cNvSpPr>
          <p:nvPr>
            <p:ph idx="1"/>
          </p:nvPr>
        </p:nvSpPr>
        <p:spPr/>
        <p:txBody>
          <a:bodyPr>
            <a:normAutofit fontScale="92500" lnSpcReduction="20000"/>
          </a:bodyPr>
          <a:lstStyle/>
          <a:p>
            <a:r>
              <a:rPr lang="en-US" b="1" dirty="0"/>
              <a:t>What do you think about using a blockchain platform in other industries outside of finance. Good idea or bad ? and why ?</a:t>
            </a:r>
          </a:p>
          <a:p>
            <a:pPr lvl="1"/>
            <a:r>
              <a:rPr lang="en-US" dirty="0"/>
              <a:t>Using a blockchain platform in other industries outside of finance is a good idea since it can lead to advancement in areas such as identity identification and voting. For example, anonymized transactions that are made for illegal purposes can be prevented by using blockchain to find personal profiles and customer backgrounds to secure transactions. It can also limit consumer identity theft. Electronic voting can also be made possible by blockchain as people can start voting from their own home, which can also limit tampering with votes. </a:t>
            </a:r>
          </a:p>
          <a:p>
            <a:r>
              <a:rPr lang="en-US" b="1" dirty="0"/>
              <a:t>What do you think about R3's Corda business plan and approach ?</a:t>
            </a:r>
          </a:p>
          <a:p>
            <a:pPr lvl="1"/>
            <a:r>
              <a:rPr lang="en-US" dirty="0"/>
              <a:t>The plan and approach of R3’s Corda business plan makes sense as the goal was to reduce the industry issues when transactions became very complex since privacy was a top concern. It led to the creation of an open source distributed ledger platform, which was automatable, allowed restricted data sharing, easy integration, and pluggable consensus. It emphasized these features that a traditional banking architecture could not do and had the potential to transform the financial industry. It could lead to financial agreements being recorded and automatically managed without error and even eliminate issues such as duplication and reconciliation, which are some things that people couldn’t imagine could materialize. Overall, it was a good idea to implement as it addressed top concerns, such as privacy and security, and can lead to more advancements that many industries can adapt.</a:t>
            </a:r>
          </a:p>
        </p:txBody>
      </p:sp>
    </p:spTree>
    <p:extLst>
      <p:ext uri="{BB962C8B-B14F-4D97-AF65-F5344CB8AC3E}">
        <p14:creationId xmlns:p14="http://schemas.microsoft.com/office/powerpoint/2010/main" val="14465354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F331F-7D07-9746-B6F2-D79F28C2B881}"/>
              </a:ext>
            </a:extLst>
          </p:cNvPr>
          <p:cNvSpPr>
            <a:spLocks noGrp="1"/>
          </p:cNvSpPr>
          <p:nvPr>
            <p:ph type="title"/>
          </p:nvPr>
        </p:nvSpPr>
        <p:spPr/>
        <p:txBody>
          <a:bodyPr/>
          <a:lstStyle/>
          <a:p>
            <a:r>
              <a:rPr lang="en-US" dirty="0"/>
              <a:t>Conclusion </a:t>
            </a:r>
          </a:p>
        </p:txBody>
      </p:sp>
      <p:sp>
        <p:nvSpPr>
          <p:cNvPr id="3" name="Content Placeholder 2">
            <a:extLst>
              <a:ext uri="{FF2B5EF4-FFF2-40B4-BE49-F238E27FC236}">
                <a16:creationId xmlns:a16="http://schemas.microsoft.com/office/drawing/2014/main" id="{3D905709-7B6F-6E49-A56F-1EF8154114E4}"/>
              </a:ext>
            </a:extLst>
          </p:cNvPr>
          <p:cNvSpPr>
            <a:spLocks noGrp="1"/>
          </p:cNvSpPr>
          <p:nvPr>
            <p:ph idx="1"/>
          </p:nvPr>
        </p:nvSpPr>
        <p:spPr/>
        <p:txBody>
          <a:bodyPr>
            <a:normAutofit lnSpcReduction="10000"/>
          </a:bodyPr>
          <a:lstStyle/>
          <a:p>
            <a:r>
              <a:rPr lang="en-US" dirty="0"/>
              <a:t>This article was overall very interesting because I am personally very interested in finance and finding various and interesting ways to invest. </a:t>
            </a:r>
          </a:p>
          <a:p>
            <a:r>
              <a:rPr lang="en-US" dirty="0"/>
              <a:t>I became more aware about what blockchain is by reading this article and the large effect that blockchain and bitcoin have on FinTech. I have seen the platform to buy bitcoin and heard about it when it was trending a couple years ago, but after reading this article I got a better grasp of what it is and how it can impact our world today. </a:t>
            </a:r>
          </a:p>
          <a:p>
            <a:r>
              <a:rPr lang="en-US" dirty="0"/>
              <a:t>I previously didn’t know that only recently in 2017 that FinTech became a widely accepted business, which is interesting because before Finance and Technology were two very different concepts that were believed couldn’t be integrated. </a:t>
            </a:r>
          </a:p>
          <a:p>
            <a:r>
              <a:rPr lang="en-US" dirty="0"/>
              <a:t>FinTech in general has produced a wave of a technological revolution, such as the “new internet” for digitalizing currencies and using blockchain for securely transferring data. It seems that this sector will advance in the near future, transforming the way people manage and invest their money. </a:t>
            </a:r>
          </a:p>
        </p:txBody>
      </p:sp>
    </p:spTree>
    <p:extLst>
      <p:ext uri="{BB962C8B-B14F-4D97-AF65-F5344CB8AC3E}">
        <p14:creationId xmlns:p14="http://schemas.microsoft.com/office/powerpoint/2010/main" val="3051035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A4801-CECE-2349-B32A-AAA104248A7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9C674B9F-4CC2-0E49-A2BF-85D5492E476F}"/>
              </a:ext>
            </a:extLst>
          </p:cNvPr>
          <p:cNvSpPr>
            <a:spLocks noGrp="1"/>
          </p:cNvSpPr>
          <p:nvPr>
            <p:ph idx="1"/>
          </p:nvPr>
        </p:nvSpPr>
        <p:spPr/>
        <p:txBody>
          <a:bodyPr/>
          <a:lstStyle/>
          <a:p>
            <a:r>
              <a:rPr lang="en-US" dirty="0"/>
              <a:t>R3: Bringing the ‘Fin’ Back to FinTech Article</a:t>
            </a:r>
          </a:p>
          <a:p>
            <a:r>
              <a:rPr lang="en-US" dirty="0">
                <a:hlinkClick r:id="rId2">
                  <a:extLst>
                    <a:ext uri="{A12FA001-AC4F-418D-AE19-62706E023703}">
                      <ahyp:hlinkClr xmlns:ahyp="http://schemas.microsoft.com/office/drawing/2018/hyperlinkcolor" val="tx"/>
                    </a:ext>
                  </a:extLst>
                </a:hlinkClick>
              </a:rPr>
              <a:t>https://vocal.media/theChain/applications-of-blockchain-outside-of-financial-services</a:t>
            </a:r>
            <a:endParaRPr lang="en-US" dirty="0"/>
          </a:p>
          <a:p>
            <a:r>
              <a:rPr lang="en-US" dirty="0">
                <a:hlinkClick r:id="rId3">
                  <a:extLst>
                    <a:ext uri="{A12FA001-AC4F-418D-AE19-62706E023703}">
                      <ahyp:hlinkClr xmlns:ahyp="http://schemas.microsoft.com/office/drawing/2018/hyperlinkcolor" val="tx"/>
                    </a:ext>
                  </a:extLst>
                </a:hlinkClick>
              </a:rPr>
              <a:t>https://www.business2community.com/business-innovation/how-fintech-is-disrupting-and-innovating-the-financial-services-we-use-02058744</a:t>
            </a:r>
            <a:endParaRPr lang="en-US" dirty="0"/>
          </a:p>
          <a:p>
            <a:r>
              <a:rPr lang="en-US" dirty="0">
                <a:hlinkClick r:id="rId4">
                  <a:extLst>
                    <a:ext uri="{A12FA001-AC4F-418D-AE19-62706E023703}">
                      <ahyp:hlinkClr xmlns:ahyp="http://schemas.microsoft.com/office/drawing/2018/hyperlinkcolor" val="tx"/>
                    </a:ext>
                  </a:extLst>
                </a:hlinkClick>
              </a:rPr>
              <a:t>https://www.forbes.com/sites/ciocentral/2018/07/10/how-fintech-initiatives-are-driving-financial-services-innovation/#335dc73554fa</a:t>
            </a:r>
            <a:endParaRPr lang="en-US" dirty="0"/>
          </a:p>
        </p:txBody>
      </p:sp>
    </p:spTree>
    <p:extLst>
      <p:ext uri="{BB962C8B-B14F-4D97-AF65-F5344CB8AC3E}">
        <p14:creationId xmlns:p14="http://schemas.microsoft.com/office/powerpoint/2010/main" val="124354462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otalTime>56</TotalTime>
  <Words>1728</Words>
  <Application>Microsoft Macintosh PowerPoint</Application>
  <PresentationFormat>Widescreen</PresentationFormat>
  <Paragraphs>36</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Century Gothic</vt:lpstr>
      <vt:lpstr>Garamond</vt:lpstr>
      <vt:lpstr>Savon</vt:lpstr>
      <vt:lpstr>Case4: Bringing the ‘fin’ back to fintech</vt:lpstr>
      <vt:lpstr>Introduction</vt:lpstr>
      <vt:lpstr>The Rise of FinTech</vt:lpstr>
      <vt:lpstr>Benefits and Challenges of FinTech</vt:lpstr>
      <vt:lpstr>FinTech Strategies</vt:lpstr>
      <vt:lpstr>Conclusion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Case4: Bringing the ‘fin’ back to fintech</dc:title>
  <dc:creator>Anand, Vandana</dc:creator>
  <cp:lastModifiedBy>Anand, Vandana</cp:lastModifiedBy>
  <cp:revision>13</cp:revision>
  <dcterms:created xsi:type="dcterms:W3CDTF">2020-02-19T23:46:08Z</dcterms:created>
  <dcterms:modified xsi:type="dcterms:W3CDTF">2020-02-20T00:45:01Z</dcterms:modified>
</cp:coreProperties>
</file>